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3936" r:id="rId2"/>
    <p:sldId id="3662" r:id="rId3"/>
    <p:sldId id="3661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902" r:id="rId12"/>
    <p:sldId id="3903" r:id="rId13"/>
    <p:sldId id="3904" r:id="rId14"/>
    <p:sldId id="3905" r:id="rId15"/>
    <p:sldId id="3906" r:id="rId16"/>
    <p:sldId id="3907" r:id="rId17"/>
    <p:sldId id="3908" r:id="rId18"/>
    <p:sldId id="3909" r:id="rId19"/>
    <p:sldId id="3910" r:id="rId20"/>
    <p:sldId id="3911" r:id="rId21"/>
    <p:sldId id="3912" r:id="rId22"/>
    <p:sldId id="3913" r:id="rId23"/>
    <p:sldId id="3914" r:id="rId24"/>
    <p:sldId id="3915" r:id="rId25"/>
    <p:sldId id="3916" r:id="rId26"/>
    <p:sldId id="3917" r:id="rId27"/>
    <p:sldId id="3918" r:id="rId28"/>
    <p:sldId id="3919" r:id="rId29"/>
    <p:sldId id="3920" r:id="rId30"/>
    <p:sldId id="3921" r:id="rId31"/>
    <p:sldId id="3922" r:id="rId32"/>
    <p:sldId id="3923" r:id="rId33"/>
    <p:sldId id="3924" r:id="rId34"/>
    <p:sldId id="3925" r:id="rId35"/>
    <p:sldId id="3926" r:id="rId36"/>
    <p:sldId id="3927" r:id="rId37"/>
    <p:sldId id="3928" r:id="rId38"/>
    <p:sldId id="3929" r:id="rId39"/>
    <p:sldId id="3930" r:id="rId40"/>
    <p:sldId id="3931" r:id="rId41"/>
    <p:sldId id="3932" r:id="rId42"/>
    <p:sldId id="3933" r:id="rId43"/>
    <p:sldId id="3934" r:id="rId44"/>
    <p:sldId id="3935" r:id="rId45"/>
    <p:sldId id="3893" r:id="rId46"/>
    <p:sldId id="3415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429" autoAdjust="0"/>
  </p:normalViewPr>
  <p:slideViewPr>
    <p:cSldViewPr showGuides="1">
      <p:cViewPr varScale="1">
        <p:scale>
          <a:sx n="87" d="100"/>
          <a:sy n="87" d="100"/>
        </p:scale>
        <p:origin x="-624" y="-90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26-Aug-23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10026"/>
            <a:ext cx="9520555" cy="6647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4000" b="1" smtClean="0">
              <a:solidFill>
                <a:srgbClr val="002060"/>
              </a:solidFill>
            </a:endParaRPr>
          </a:p>
          <a:p>
            <a:pPr algn="ctr"/>
            <a:endParaRPr lang="en-US" smtClean="0">
              <a:solidFill>
                <a:srgbClr val="002060"/>
              </a:solidFill>
            </a:endParaRPr>
          </a:p>
          <a:p>
            <a:pPr algn="ctr"/>
            <a:r>
              <a:rPr lang="en-US" sz="960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ur-PK" sz="960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مناجاة الشاكين</a:t>
            </a:r>
            <a:endParaRPr lang="en-US" sz="960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4400" b="1" smtClean="0">
                <a:solidFill>
                  <a:srgbClr val="0070C0"/>
                </a:solidFill>
              </a:rPr>
              <a:t>Munajat Shakeen</a:t>
            </a:r>
          </a:p>
          <a:p>
            <a:pPr algn="ctr"/>
            <a:endParaRPr lang="en-US" sz="3200" b="1" smtClean="0">
              <a:solidFill>
                <a:srgbClr val="0070C0"/>
              </a:solidFill>
            </a:endParaRPr>
          </a:p>
          <a:p>
            <a:pPr algn="ctr"/>
            <a:r>
              <a:rPr lang="en-US" sz="3200" smtClean="0">
                <a:solidFill>
                  <a:srgbClr val="002060"/>
                </a:solidFill>
              </a:rPr>
              <a:t>Complainers Munajat (Whispered Prayers )2 of 15  </a:t>
            </a:r>
          </a:p>
          <a:p>
            <a:pPr algn="ctr">
              <a:buFontTx/>
              <a:buChar char="-"/>
            </a:pPr>
            <a:r>
              <a:rPr lang="en-US" sz="3200" smtClean="0">
                <a:solidFill>
                  <a:srgbClr val="002060"/>
                </a:solidFill>
              </a:rPr>
              <a:t>by Imam Zainul Abideen(as)</a:t>
            </a:r>
          </a:p>
          <a:p>
            <a:pPr algn="ctr"/>
            <a:r>
              <a:rPr lang="en-US" sz="4400" b="1" smtClean="0">
                <a:solidFill>
                  <a:srgbClr val="002060"/>
                </a:solidFill>
              </a:rPr>
              <a:t> </a:t>
            </a:r>
          </a:p>
          <a:p>
            <a:pPr algn="ctr"/>
            <a:endParaRPr lang="en-US" sz="880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5486400"/>
            <a:ext cx="8915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/>
            <a:r>
              <a:rPr lang="en-US" sz="1600" b="1" smtClean="0">
                <a:solidFill>
                  <a:srgbClr val="002060"/>
                </a:solidFill>
              </a:rPr>
              <a:t>For any errors / comments please write to: duas.org@gmail.com</a:t>
            </a:r>
            <a:endParaRPr lang="en-US" b="1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/>
            <a:r>
              <a:rPr lang="en-US" b="1" smtClean="0">
                <a:solidFill>
                  <a:srgbClr val="002060"/>
                </a:solidFill>
                <a:latin typeface="Trebuchet MS" pitchFamily="34" charset="0"/>
              </a:rPr>
              <a:t>Kindly recite Sūrat al-Fātiḥah for Marhumeen of all those who have worked towards making this small work possible.</a:t>
            </a:r>
            <a:endParaRPr lang="en-US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19182" y="5105400"/>
            <a:ext cx="5553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smtClean="0">
                <a:solidFill>
                  <a:srgbClr val="0070C0"/>
                </a:solidFill>
              </a:rPr>
              <a:t>(Arabic text along with English and Urdu Translation)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066800"/>
            <a:ext cx="11049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وَتَجْعَلُنِي عِنْدَكَ أَهْوَنَ هَالِكٍ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533400" y="3124200"/>
            <a:ext cx="10668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i="1" smtClean="0">
                <a:solidFill>
                  <a:srgbClr val="0070C0"/>
                </a:solidFill>
                <a:ea typeface="MS Mincho" pitchFamily="49" charset="-128"/>
              </a:rPr>
              <a:t>it makes me the easiest of perishing ones before You;</a:t>
            </a:r>
            <a:endParaRPr lang="it-IT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5496580"/>
            <a:ext cx="1005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2800" i="1" smtClean="0">
                <a:solidFill>
                  <a:srgbClr val="0070C0"/>
                </a:solidFill>
                <a:ea typeface="MS Mincho" pitchFamily="49" charset="-128"/>
              </a:rPr>
              <a:t>wa taj`aluni `indaka ahwana halikin</a:t>
            </a:r>
            <a:endParaRPr lang="fi-FI" sz="28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267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اس نے مجھے تیرے سامنے ذلیل اور تباہ حال بنادیا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كَثيرَةَ ٱلْعِلَلِ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6576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600" i="1" smtClean="0">
                <a:solidFill>
                  <a:srgbClr val="0070C0"/>
                </a:solidFill>
                <a:ea typeface="MS Mincho" pitchFamily="49" charset="-128"/>
              </a:rPr>
              <a:t>many its pretexts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5874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kathirata al`ilali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459682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یہ بڑا بہانہ ساز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طَويلَةَ ٱل أَمَلِ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5814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600" i="1" smtClean="0">
                <a:solidFill>
                  <a:srgbClr val="0070C0"/>
                </a:solidFill>
                <a:ea typeface="MS Mincho" pitchFamily="49" charset="-128"/>
              </a:rPr>
              <a:t>drawn out its expectations;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6636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tawilata al-amali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59682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لمبی امیدوں والا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إِنْ مَسَّهَا ٱلشَّرُّ تَجْزَعْ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40386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when evil touches it, it is anxious,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8922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in massaha ashsharru tajza`u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5029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اگر اسے تکلیف ہو تو چلاتا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447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وَإِنْ مَسَّهَا ٱلْخَيْرُ تَمْنَعْ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5814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when good touches it, grudging;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7398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in massaha alkhayru tamna`u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4648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اگر آرام پہنچے تو چپ رہتا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295400"/>
            <a:ext cx="10972800" cy="1828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مَيَّالَةً إِلَىٰ ٱللَّعِبِ وَٱللَّهْوِ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1242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inclining to sport and diversion,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5874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mayyalatan ila alla`ibi wallahwi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343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وہ کھیل تماشے کی طرف زیادہ مائل اورغفلت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مَمْلُوءَةً بِٱلْغَفْلَةِ وَٱلسَّهْوِ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8862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full of heedlessness and inattention,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791200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mamlu'atan bilghaflati wassahwi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48006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بھول چوک سے بھرا پڑا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تُسْرِعُ بِي إِلَىٰ ٱلْحَوْبَةِ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066800" y="37338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it hurries me to misdeeds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7398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tusri`u bi ila alhawbati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4648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مجھے تیزی سے گناہ کی طرف لے جاتاہے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676400"/>
            <a:ext cx="9067800" cy="1752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وَتُسَوِّفُنِي بِٱلتَّوْبَةِ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26670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sz="3600" i="1" smtClean="0">
              <a:solidFill>
                <a:srgbClr val="0070C0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and makes me delay repentance.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58160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tusawwifuni bittawbati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495800"/>
            <a:ext cx="9982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توبہ کرنے میں تاخیر کرتا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إِلٰهِي أَشْكُو إِلَيْكَ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7338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My God, I complain to You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58922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ilahi ashku ilayka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482542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میرے معبود میں تجھ سے شکایت کرتا ہوں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4478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00200" y="30480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0" y="59436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Bismillah hir rehman ir rahim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482542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36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خدا کے نام سے شروع جو بڑا مہربان نہایت رحم والا ہے</a:t>
            </a:r>
            <a:endParaRPr lang="fi-FI" sz="36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عَدُوّاً يُضِلُّنِي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5814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of an enemy who misguides me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8922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aduwwan yudilluni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4648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اس دشمن کی جو گمراہ کرتا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وَشَيْطَاناً يُغْوينِي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8862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and a devil who leads me astray.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8922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shaytanan yughwini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9530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شیطان کی جو بہکاتا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1676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قَدْ مَلأَ بِٱلْوَسْوَاسِ صَدْرِي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4290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He has filled my breast with tempting thoughts,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867400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qad mala'a bilwaswasi sadri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4648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اس نے میرے سینے کو برے خیالوں سے بھردیا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وَأَحَاطَتْ هَوَاجِسُهُ بِقَلْبِي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1242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and his suggestions have encompassed my heart.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715000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ahatat hawajisuhu biqalbi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5720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اسکی خواہشوں نے میرے دل کو گھیر لیا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يُعَاضِدُ لِيَ ٱلْهَوَىٰ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8100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He supports caprice against me,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7398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yu`adidu liya alhawa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48006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بری خواہشوں میں مدد کرتا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676400"/>
            <a:ext cx="9067800" cy="1676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وَيُزَيِّنُ لِي حُبَّ ٱلدُّنْيَا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5052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embellishes for me the love of this world,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8160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yuzayyinu li hubba addunya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4724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دنیا کی محبت کو اچھا بنا کر دکھاتا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وَيَحُولُ بَيْنِي وَبَيْنَ ٱلطَّاعَةِ وَٱلزُّلْفَىٰ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2766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and separates me from obedience and proximity!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5791200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yahulu bayni wa bayna atta`ati wazzulfa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4724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وہ میرے اور تیری بندگی اور قرب کے درمیان حائل ہوگیا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إِلٰهِي إِلَيْكَ أَشْكُو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40386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My God, to You I complain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9684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ilahi ilayka ashku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50833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اے معبود میں تجھ سے شکایت کرتا ہوں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676400"/>
            <a:ext cx="9220200" cy="1524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قَلْباً قَاسِيا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2004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of a heart that is hard,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5874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qalban qasiyan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4196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دل کی سختی کی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47800" y="1676400"/>
            <a:ext cx="8991600" cy="1600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مَعَ ٱلْوَسْوَاسِ مُتَقَلِّبا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3528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turned this way and that by tempting thoughts,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5874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ma`a alwaswasi mutaqalliban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4500432"/>
            <a:ext cx="9144000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مسلسل وسوسوں کی شکایت کرتا ہوں</a:t>
            </a:r>
            <a:endParaRPr lang="fi-FI" sz="4000" b="1" smtClean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5552182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allahumma salli `ala muhammadin wa ali muhammadin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4648200"/>
            <a:ext cx="8229600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ur-PK" sz="4000" b="1" smtClean="0">
                <a:solidFill>
                  <a:srgbClr val="002060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اے اللہ !محمد اور ان کی آل پر رحمت نازل فرما</a:t>
            </a:r>
            <a:endParaRPr lang="en-US" sz="4000" b="1" smtClean="0">
              <a:solidFill>
                <a:srgbClr val="002060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وَبِٱلرَّيْنِ وَٱلطَّبْعِ مُتَلَبِّساً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7338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clothed in rust and the seal,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682294"/>
            <a:ext cx="899160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birrayni wattab`i mutalabbisan</a:t>
            </a: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4648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جو رنگ و تیرگی سے آلودہ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9906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وَعَيْناً عَنِ ٱلْبُكَاءِ مِنْ خَوْفِكَ جَامِدَةً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29718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and of an eye too indifferent to weep in fear of You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7398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`aynan `an albuka'i min khawfika jamidatan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4958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اس آنکھ کی شکایت کرتا ہوں جو تیرے خوف میں گریہ نہیں کرتی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676400"/>
            <a:ext cx="9067800" cy="1600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وَإِلَىٰ مَا تَسُرُّهَا طَامِحَةً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1242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and eagerly seeking that which gladdens it!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8160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ila ma tasurruha tamihatan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44196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جو چیز اچھی لگے اس سے خوش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9906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إِلٰهِي لاَ حَوْلَ وَلاَ قُوَّةَ إِلاَّ بِقُدْرَتِكَ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29718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My God, there is no force and no strength except in Your power,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7398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ilahi la hawla wa la quwwata illa biqudratika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44737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اے معبود نہیں میری حرکت اور نہیں طاقت مگر جو تیری قدرت سے ملتی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11353800" cy="2209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وَلاَ نَجَاةَ لِي مِنْ مَكَارِهِ ٱلدُّنْيَا إِلاَّ بِعِصْمَتِكَ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" y="2743200"/>
            <a:ext cx="1150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i="1" smtClean="0">
                <a:solidFill>
                  <a:srgbClr val="0070C0"/>
                </a:solidFill>
                <a:ea typeface="MS Mincho" pitchFamily="49" charset="-128"/>
              </a:rPr>
              <a:t>and no deliverance for me from the detested things of this world save through Your preservation.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5587425"/>
            <a:ext cx="1097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la najata li min makarihi addunya illa bi`ismatika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3810000"/>
            <a:ext cx="9906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endParaRPr lang="ur-PK" sz="3200" b="1" i="1" smtClean="0">
              <a:solidFill>
                <a:srgbClr val="000066"/>
              </a:solidFill>
              <a:ea typeface="MS Mincho" pitchFamily="49" charset="-128"/>
            </a:endParaRPr>
          </a:p>
          <a:p>
            <a:pPr algn="ctr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میں بچ نہیں سکتا دنیا کی برائیوں سے مگر صرف تیری نگہداشت سے 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فَأَسْأَلُكَ بِبَلاغَةِ حِكْمَتِكَ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28956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So I ask You by Your far-reaching wisdom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2826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fa as'aluka bibalaghati hikmatika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4111383"/>
            <a:ext cx="9144000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 پس تجھ سے سوال کرتا ہوں تیری گہری حکمت </a:t>
            </a:r>
            <a:endParaRPr lang="fi-FI" sz="4000" b="1" smtClean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وَنَفَاذِ مَشِيَّتِكَ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28956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600" i="1" smtClean="0">
                <a:solidFill>
                  <a:srgbClr val="0070C0"/>
                </a:solidFill>
                <a:ea typeface="MS Mincho" pitchFamily="49" charset="-128"/>
              </a:rPr>
              <a:t>and Your penetrating will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5112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nafadhi mashiyyatika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4343400"/>
            <a:ext cx="9144000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تیری پوری ہونے والی مرضی کے واسطے سے</a:t>
            </a:r>
            <a:endParaRPr lang="fi-FI" sz="4000" b="1" smtClean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أَنْ لاَ تَجْعَلْنِي لِغَيْرِ جُودِكَ مُتَعَرِّضاً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990600" y="29718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not to let me expose myself to other than Your munificence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8160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s-ES" sz="3200" i="1" smtClean="0">
                <a:solidFill>
                  <a:srgbClr val="0070C0"/>
                </a:solidFill>
                <a:ea typeface="MS Mincho" pitchFamily="49" charset="-128"/>
              </a:rPr>
              <a:t>an la taj`alni lighayri judika muta`arridan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4410230"/>
            <a:ext cx="10287000" cy="191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تیری پوری ہونے والی مرضی کے واسطے سے کہ مجھے اپنی بخشش کے سوا کسی طرف نہ جانے دے </a:t>
            </a:r>
            <a:endParaRPr lang="fi-FI" sz="4000" b="1" smtClean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وَلاَ تُصَيِّرْنِي لِلْفِتَنِ غَرَضاً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2004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and not to turn me into a target for trials!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6636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la tusayyirni lilfitani gharadan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45720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مجھے فتنوں کا ہدف نہ بننے دے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وَكُنْ لِي عَلَىٰ ٱلأَعْدَاءِ نَاصِراً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3528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Be for me a helper against enemies,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5874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it-IT" sz="3200" i="1" smtClean="0">
                <a:solidFill>
                  <a:srgbClr val="0070C0"/>
                </a:solidFill>
                <a:ea typeface="MS Mincho" pitchFamily="49" charset="-128"/>
              </a:rPr>
              <a:t>wa kun li `ala al-a`da'i nasiran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44737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دشمنوں کے مقابل میرا مددگار بن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676400"/>
            <a:ext cx="11582400" cy="1219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0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إِلٰهِي إِلَيْكَ أَشْكُو نَفْساً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10896600" cy="12954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smtClean="0">
                <a:solidFill>
                  <a:srgbClr val="0070C0"/>
                </a:solidFill>
                <a:ea typeface="MS Mincho" pitchFamily="49" charset="-128"/>
              </a:rPr>
              <a:t>My God, to You I complain of a soul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5892225"/>
            <a:ext cx="1028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ilahi ilayka ashku nafsan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39624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endParaRPr lang="ur-PK" sz="3200" b="1" i="1" smtClean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اے معبود میں تجھ سے اپنے نفس کی شکایت کرتا ہوں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9144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وَعَلَىٰ ٱلْمَخَازِي وَٱلْعُيُوبِ سَاتِراً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28194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a coverer of shameful things and faults,</a:t>
            </a:r>
          </a:p>
          <a:p>
            <a:pPr algn="ctr" eaLnBrk="1" hangingPunct="1">
              <a:spcBef>
                <a:spcPct val="20000"/>
              </a:spcBef>
            </a:pP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5112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`ala almakhazi wal`uyubi satiran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4267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میرے عیبوں اور رسوائیوں کی پردہ پوشی فرما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وَمِنَ ٱلْبَلايَا وَاقِيا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1242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600" i="1" smtClean="0">
                <a:solidFill>
                  <a:srgbClr val="0070C0"/>
                </a:solidFill>
                <a:ea typeface="MS Mincho" pitchFamily="49" charset="-128"/>
              </a:rPr>
              <a:t>a protector against afflictions,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6636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min albalaya waqiyan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4343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 مجھ سے مصیبتیں دور کر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وَعَنِ ٱلْمَعَاصِي عَاصِماً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29718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a preserver against acts of disobedience!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5112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`an alma`asi ` asiman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421582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 اور گناہوں سے بچائے رکھ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9906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بِرَأْفَتِكَ وَرَحْمَتِكَ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1242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By Your clemency and mercy,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51122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bira'fatika wa rahmatika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4267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اپنی رحمت و نوازش سے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9144000" cy="2286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يَا أَرْحَمَ ٱلرَّاحِمِينَ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0480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i="1" smtClean="0">
                <a:solidFill>
                  <a:srgbClr val="0070C0"/>
                </a:solidFill>
                <a:ea typeface="MS Mincho" pitchFamily="49" charset="-128"/>
              </a:rPr>
              <a:t>O Most Merciful of the merciful!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5377494"/>
            <a:ext cx="899160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ya arhama arrahimina</a:t>
            </a: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44196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36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اے سب سے زیادہ رحم کرنے والے</a:t>
            </a:r>
            <a:endParaRPr lang="fi-FI" sz="36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1479549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Muhammad.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524000" y="5410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i="1" dirty="0">
                <a:solidFill>
                  <a:srgbClr val="0070C0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28800" y="4343400"/>
            <a:ext cx="8229600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ur-PK" sz="4000" b="1" smtClean="0">
                <a:solidFill>
                  <a:srgbClr val="002060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اے اللہ !محمد اور ان کی آل پر رحمت نازل فرما</a:t>
            </a:r>
            <a:endParaRPr lang="en-US" sz="4000" b="1" smtClean="0">
              <a:solidFill>
                <a:srgbClr val="002060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905000" y="1333994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981200" y="3264783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87131" y="5511011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98587" y="5998458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4478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0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بِٱلسُّوءِ أَمَّارَةً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2971800"/>
            <a:ext cx="9525000" cy="1219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smtClean="0">
                <a:solidFill>
                  <a:srgbClr val="0070C0"/>
                </a:solidFill>
              </a:rPr>
              <a:t>commanding to evil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5511225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bissu'i ammaratan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41910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جو برائی پر اکسانے والا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447800"/>
            <a:ext cx="11430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0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وَإِلَىٰ ٱلْخَطِيئَةِ مُبَادِرَةً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533400" y="3124200"/>
            <a:ext cx="10744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sz="3200" smtClean="0">
                <a:solidFill>
                  <a:srgbClr val="0070C0"/>
                </a:solidFill>
              </a:rPr>
              <a:t>rushing to offenses</a:t>
            </a:r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5511225"/>
            <a:ext cx="929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ila alkhati'ati mubadiratan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4267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خطا کی طرف بڑھنے والا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990600"/>
            <a:ext cx="11125200" cy="23352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0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وَبِمَعَاصِيكَ مُولَعَةً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3011269"/>
            <a:ext cx="1089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eager to disobey You</a:t>
            </a:r>
            <a:endParaRPr lang="en-US" sz="360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562600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bima`asika mula`atan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107359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400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وہ تیری نافرمانی کا شائق</a:t>
            </a:r>
            <a:endParaRPr lang="fi-FI" sz="4400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4478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0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وَلِسَخَطِكَ مُتَعَرِّضَةً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3716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30480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and exposing itself to Your anger</a:t>
            </a:r>
            <a:endParaRPr lang="en-US" sz="360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5739825"/>
            <a:ext cx="8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wa lisakhatika muta`arridatan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4267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اور تیری ناراضی سے ٹکر لیتا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5240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000" kern="1200" smtClean="0">
                <a:latin typeface="Arabic Typesetting" pitchFamily="66" charset="-78"/>
                <a:ea typeface="+mn-ea"/>
                <a:cs typeface="Arabic Typesetting" pitchFamily="66" charset="-78"/>
              </a:rPr>
              <a:t>تَسْلُكَ بِي مَسَالِكَ ٱلْمَهَالِكِ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600200" y="4724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3352800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smtClean="0">
                <a:solidFill>
                  <a:srgbClr val="0070C0"/>
                </a:solidFill>
              </a:rPr>
              <a:t>It takes me on the roads of disasters</a:t>
            </a:r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558742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i="1" smtClean="0">
                <a:solidFill>
                  <a:srgbClr val="0070C0"/>
                </a:solidFill>
                <a:ea typeface="MS Mincho" pitchFamily="49" charset="-128"/>
              </a:rPr>
              <a:t>tasluka bi masalika almahaliki</a:t>
            </a:r>
            <a:endParaRPr lang="fi-FI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4958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ea typeface="MS Mincho" pitchFamily="49" charset="-128"/>
                <a:cs typeface="Arabic Typesetting" pitchFamily="66" charset="-78"/>
              </a:rPr>
              <a:t>وہ مجھے تباہی کی راہوں پر لے جاتا ہے</a:t>
            </a:r>
            <a:endParaRPr lang="fi-FI" sz="4000" b="1" dirty="0">
              <a:solidFill>
                <a:srgbClr val="000066"/>
              </a:solidFill>
              <a:latin typeface="Arabic Typesetting" pitchFamily="66" charset="-78"/>
              <a:ea typeface="MS Mincho" pitchFamily="49" charset="-128"/>
              <a:cs typeface="Arabic Typesetting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6324600" y="4572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 Munajat Shakeen- Complainers</a:t>
            </a:r>
            <a:endParaRPr lang="en-US" b="1" smtClean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946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15669</TotalTime>
  <Words>1287</Words>
  <Application>Microsoft Office PowerPoint</Application>
  <PresentationFormat>Custom</PresentationFormat>
  <Paragraphs>244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Default Design</vt:lpstr>
      <vt:lpstr>Slide 1</vt:lpstr>
      <vt:lpstr>بِسْمِ اللَّهِ الرَّحْمَٰنِ الرَّحِيمِ</vt:lpstr>
      <vt:lpstr>اَللَّهُمَّ صَلِّ عَلَى مُحَمَّدٍ وَ آلِ مُحَمَّد</vt:lpstr>
      <vt:lpstr>إِلٰهِي إِلَيْكَ أَشْكُو نَفْساً</vt:lpstr>
      <vt:lpstr>بِٱلسُّوءِ أَمَّارَةً</vt:lpstr>
      <vt:lpstr>وَإِلَىٰ ٱلْخَطِيئَةِ مُبَادِرَةً</vt:lpstr>
      <vt:lpstr>وَبِمَعَاصِيكَ مُولَعَةً</vt:lpstr>
      <vt:lpstr>وَلِسَخَطِكَ مُتَعَرِّضَةً</vt:lpstr>
      <vt:lpstr>تَسْلُكَ بِي مَسَالِكَ ٱلْمَهَالِكِ</vt:lpstr>
      <vt:lpstr>وَتَجْعَلُنِي عِنْدَكَ أَهْوَنَ هَالِكٍ</vt:lpstr>
      <vt:lpstr>كَثيرَةَ ٱلْعِلَلِ</vt:lpstr>
      <vt:lpstr>طَويلَةَ ٱل أَمَلِ</vt:lpstr>
      <vt:lpstr>إِنْ مَسَّهَا ٱلشَّرُّ تَجْزَعْ</vt:lpstr>
      <vt:lpstr>وَإِنْ مَسَّهَا ٱلْخَيْرُ تَمْنَعْ</vt:lpstr>
      <vt:lpstr>مَيَّالَةً إِلَىٰ ٱللَّعِبِ وَٱللَّهْوِ</vt:lpstr>
      <vt:lpstr>مَمْلُوءَةً بِٱلْغَفْلَةِ وَٱلسَّهْوِ</vt:lpstr>
      <vt:lpstr>تُسْرِعُ بِي إِلَىٰ ٱلْحَوْبَةِ</vt:lpstr>
      <vt:lpstr>وَتُسَوِّفُنِي بِٱلتَّوْبَةِ</vt:lpstr>
      <vt:lpstr>إِلٰهِي أَشْكُو إِلَيْكَ</vt:lpstr>
      <vt:lpstr>عَدُوّاً يُضِلُّنِي</vt:lpstr>
      <vt:lpstr>وَشَيْطَاناً يُغْوينِي</vt:lpstr>
      <vt:lpstr>قَدْ مَلأَ بِٱلْوَسْوَاسِ صَدْرِي</vt:lpstr>
      <vt:lpstr>وَأَحَاطَتْ هَوَاجِسُهُ بِقَلْبِي</vt:lpstr>
      <vt:lpstr>يُعَاضِدُ لِيَ ٱلْهَوَىٰ</vt:lpstr>
      <vt:lpstr>وَيُزَيِّنُ لِي حُبَّ ٱلدُّنْيَا</vt:lpstr>
      <vt:lpstr>وَيَحُولُ بَيْنِي وَبَيْنَ ٱلطَّاعَةِ وَٱلزُّلْفَىٰ</vt:lpstr>
      <vt:lpstr>إِلٰهِي إِلَيْكَ أَشْكُو</vt:lpstr>
      <vt:lpstr>قَلْباً قَاسِيا</vt:lpstr>
      <vt:lpstr>مَعَ ٱلْوَسْوَاسِ مُتَقَلِّبا</vt:lpstr>
      <vt:lpstr>وَبِٱلرَّيْنِ وَٱلطَّبْعِ مُتَلَبِّساً</vt:lpstr>
      <vt:lpstr>وَعَيْناً عَنِ ٱلْبُكَاءِ مِنْ خَوْفِكَ جَامِدَةً</vt:lpstr>
      <vt:lpstr>وَإِلَىٰ مَا تَسُرُّهَا طَامِحَةً</vt:lpstr>
      <vt:lpstr>إِلٰهِي لاَ حَوْلَ وَلاَ قُوَّةَ إِلاَّ بِقُدْرَتِكَ</vt:lpstr>
      <vt:lpstr>وَلاَ نَجَاةَ لِي مِنْ مَكَارِهِ ٱلدُّنْيَا إِلاَّ بِعِصْمَتِكَ</vt:lpstr>
      <vt:lpstr>فَأَسْأَلُكَ بِبَلاغَةِ حِكْمَتِكَ</vt:lpstr>
      <vt:lpstr>وَنَفَاذِ مَشِيَّتِكَ</vt:lpstr>
      <vt:lpstr>أَنْ لاَ تَجْعَلْنِي لِغَيْرِ جُودِكَ مُتَعَرِّضاً</vt:lpstr>
      <vt:lpstr>وَلاَ تُصَيِّرْنِي لِلْفِتَنِ غَرَضاً</vt:lpstr>
      <vt:lpstr>وَكُنْ لِي عَلَىٰ ٱلأَعْدَاءِ نَاصِراً</vt:lpstr>
      <vt:lpstr>وَعَلَىٰ ٱلْمَخَازِي وَٱلْعُيُوبِ سَاتِراً</vt:lpstr>
      <vt:lpstr>وَمِنَ ٱلْبَلايَا وَاقِيا</vt:lpstr>
      <vt:lpstr>وَعَنِ ٱلْمَعَاصِي عَاصِماً</vt:lpstr>
      <vt:lpstr>بِرَأْفَتِكَ وَرَحْمَتِكَ</vt:lpstr>
      <vt:lpstr>يَا أَرْحَمَ ٱلرَّاحِمِينَ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Windows User</cp:lastModifiedBy>
  <cp:revision>445</cp:revision>
  <cp:lastPrinted>1601-01-01T00:00:00Z</cp:lastPrinted>
  <dcterms:created xsi:type="dcterms:W3CDTF">1601-01-01T00:00:00Z</dcterms:created>
  <dcterms:modified xsi:type="dcterms:W3CDTF">2023-08-26T10:23:09Z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